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4C051B-91D5-0EDA-6222-8F5310818A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CD000DA-EAD5-63B0-5009-987A1A5EB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00F9495-AA76-3B12-18CB-0189EB00F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5747A25-3131-54FB-1AA3-6938967C9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3948618-2D67-D08A-E738-A7A2EDC1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0FA9B6F2-F15F-0816-7E4A-87882A2D46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2369" y="156482"/>
            <a:ext cx="1956986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47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35A3B0-8B5E-6641-8169-4716A070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C834EBD-0C5B-B86E-8664-A9EDC62A4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90F5BF-8B1A-F346-6343-E95706B35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B092D0-4E55-7884-0042-E33414EC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4ECAA3F-3CEA-9C3E-557E-1B0CE367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226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137246C-A5EF-57E2-3D27-D9B477A061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317D30E-0D38-576F-5776-E05B45F03B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D40DCB-A800-CA15-A9BD-C79ED9FB5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4FB9C0-062E-AFF6-F795-C8A41D278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182739-D540-F554-5740-B152D8B85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44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36663A-93B1-82D9-D27B-92BBD38C0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5E1EE4-1324-0D78-9238-B2609CA67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A4C3B46-B0C2-FA01-9029-76664494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B4669FB-F1B2-0119-E400-B776F411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A018938-1491-33C2-8702-54FFE64CD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59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38FF32F-5127-EA34-CC88-30C2CB1D9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F1262F4-926B-4E73-D80B-37B4ECC99B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D1FA8A5-E628-19B4-8867-BCB2F3FB8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4E356FD-A8B5-26E6-E5BF-196482B16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8540A51-6663-D22D-5F53-93C25484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296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68957D-6676-654E-F2E3-B7BAF59E9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1FBE15-94A6-7500-0055-106382B0D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7CBDAE0-6C4E-65FE-36C3-16BFBFE70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54F3865-3B19-3E2A-4BC3-317403DC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7F97310-771A-A8E5-8920-77871BD6C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B40617E-5588-9A93-0079-E942A71A2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197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76ADE3-2D3C-BAFC-85BC-0A120CB49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89C891-E874-B87E-F4B5-A8966609A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8AFEC22-1701-E3C3-BB1D-194986E29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9F9320E-377B-23FA-A3C2-0C3F6167C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CCEFC7B-CE3F-389F-31FC-AF387D1700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AB8974A-06D3-4A42-2B44-F7840A8BA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DC19A3E-A726-766B-5E43-AA5FECD5B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F2BD2AA-8AAC-CC3C-3E8C-F398AA6F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77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365ACD-6396-42E1-829D-1BF98A2B0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ABBEC1B-040B-29A7-B933-8F6B47EB6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B816137-5F03-FB6B-7A01-E94748CFE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265720B-D70E-84DF-FB1F-3CE732063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6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0974275-5EBC-D7D9-5A23-342385BDE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AACD117-874B-1501-E737-6F88364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8AF5B42-6780-A692-47D7-541D8FEA3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68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A83FB0-05F2-9048-5732-C37D4FF91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F6454F-4287-36B4-26C3-8D90427B5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EC75268-4DCA-D40D-808D-A0FBF7C00A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CBE5157-44F8-620B-92CC-89EEEC6A9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654BD3-28DA-B6D6-F75B-E7F2F503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6263AF2-9241-007D-6B86-B6F85C5E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6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C72F56-4147-5CA5-3321-EFF975BAD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31CCF0B-ABD6-2373-E866-8554D079ED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AD64C23-DA46-F7F1-A67C-6CD3CCB85D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FF866DD-262A-6509-6B56-B5955FEDC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BE96CD7-3643-35F6-22AE-3B2F78F5A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ECE4723-B391-EEEE-4B68-FD59406A1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77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7AE303F-6122-633D-2A7A-F35C503D0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9BBF162-B86E-9B4A-B0D9-EF47F4642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29C796C-B1D1-3BC5-1C1C-4682D4A4C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5FABAD-585A-4329-A350-A610FF2ED9E1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3C0F47-BA3F-B8D4-CD47-EB3A796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1EDD273-864B-1CED-6662-A11E3AACA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1AD892-6C74-42B5-80BB-8F455FBA08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04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>
            <a:extLst>
              <a:ext uri="{FF2B5EF4-FFF2-40B4-BE49-F238E27FC236}">
                <a16:creationId xmlns:a16="http://schemas.microsoft.com/office/drawing/2014/main" id="{877BB7FA-C683-CD69-3F79-70F6904E6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1075"/>
            <a:ext cx="12192000" cy="206701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4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經濟部產業發展署</a:t>
            </a:r>
            <a:b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國際通訊組織參與支持機制提案簡報</a:t>
            </a:r>
            <a:br>
              <a:rPr kumimoji="0" lang="zh-TW" alt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標楷體"/>
                <a:ea typeface="標楷體"/>
                <a:cs typeface="+mj-cs"/>
              </a:rPr>
            </a:br>
            <a:endParaRPr kumimoji="0" lang="en-US" altLang="zh-TW" sz="4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標楷體"/>
              <a:ea typeface="標楷體"/>
              <a:cs typeface="+mj-cs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D89B70F5-390B-3FFF-DD95-A322780201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1738" y="5330825"/>
            <a:ext cx="2263440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提案報告人：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</a:t>
            </a: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CD3AD6B3-DA38-7C73-2BC4-81EBDCA7F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3408363"/>
            <a:ext cx="2494273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專案名稱：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○○○○○</a:t>
            </a:r>
            <a:endParaRPr kumimoji="1" lang="zh-TW" altLang="en-US" dirty="0">
              <a:solidFill>
                <a:srgbClr val="011C5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Rectangle 7">
            <a:extLst>
              <a:ext uri="{FF2B5EF4-FFF2-40B4-BE49-F238E27FC236}">
                <a16:creationId xmlns:a16="http://schemas.microsoft.com/office/drawing/2014/main" id="{0D76EF54-FC67-43F3-712D-ED2D9871D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1313" y="3998913"/>
            <a:ext cx="6187591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執行期間：自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 至 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17" name="Rectangle 8">
            <a:extLst>
              <a:ext uri="{FF2B5EF4-FFF2-40B4-BE49-F238E27FC236}">
                <a16:creationId xmlns:a16="http://schemas.microsoft.com/office/drawing/2014/main" id="{CCFBF8BA-E81F-99A8-BD2B-181B4E7C4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4729163"/>
            <a:ext cx="4891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○○○○○</a:t>
            </a:r>
            <a:r>
              <a:rPr kumimoji="1"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股份有限公司</a:t>
            </a: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3D2F34BB-085F-7539-CB77-6FFD780D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513" y="5907088"/>
            <a:ext cx="35337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 </a:t>
            </a:r>
            <a:r>
              <a:rPr kumimoji="1" lang="en-US" altLang="zh-TW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○○○</a:t>
            </a:r>
            <a:r>
              <a:rPr kumimoji="1" lang="zh-TW" altLang="en-US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kumimoji="1" lang="en-US" altLang="zh-TW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kumimoji="1" lang="en-US" altLang="zh-TW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○○</a:t>
            </a:r>
            <a:r>
              <a:rPr kumimoji="1" lang="zh-TW" altLang="en-US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A6E729E1-DA14-0DE9-9E67-108058DCDB06}"/>
              </a:ext>
            </a:extLst>
          </p:cNvPr>
          <p:cNvSpPr txBox="1"/>
          <p:nvPr/>
        </p:nvSpPr>
        <p:spPr>
          <a:xfrm>
            <a:off x="5936456" y="2869294"/>
            <a:ext cx="5724332" cy="923330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提案簡報內容應以重點摘要方式呈現，並與提案規劃書內容相互對應；簡報頁數與呈現方式不另限制，由提案單位自行規劃。</a:t>
            </a:r>
          </a:p>
        </p:txBody>
      </p:sp>
    </p:spTree>
    <p:extLst>
      <p:ext uri="{BB962C8B-B14F-4D97-AF65-F5344CB8AC3E}">
        <p14:creationId xmlns:p14="http://schemas.microsoft.com/office/powerpoint/2010/main" val="2499349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068A8-806F-65B8-3ADF-A6EB54FC8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06EA713F-7528-8313-434A-27D5053DE030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.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預期效益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28F800-8CB2-AD59-E7C8-08698D0CD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6" y="2058194"/>
            <a:ext cx="115824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說明本提案透過參與國際次世代通訊與衛星通訊相關組織或活動，預期可產生之效益：</a:t>
            </a:r>
            <a:endParaRPr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對提案單位於技術布局、標準參與或國際市場拓展之助益、對國內產業發展、生態系鏈結或技術能量提升之影響或其他具長期價值之效益說明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endParaRPr kumimoji="0"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50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5F3C28-50BF-0418-B96B-A4481E4B4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996A0BB-AAE0-4455-FA0F-42F746D97C6F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5.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執行期程規劃與查核點說明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BAAA851-D51A-6C2C-A909-6E362E342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924844"/>
            <a:ext cx="109537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說明計畫整體執行期程、各階段主要工作項目，以及重要查核節點之規劃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endParaRPr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4639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443D7-4B97-5F49-B466-1A93FE0C3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34DD90F9-B478-70BB-BCB4-73D31F86BFB1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6.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人力配置及簡歷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3FD8ECE-4935-E0C4-A458-9179295C9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924844"/>
            <a:ext cx="109537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若有業界、學界及研究機構專家等合作方案者，請說明合作對象簡歷及合作項目或委託項目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0967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B7A362-280E-B193-08C5-B2EB652D1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40A6251B-9DA3-E2A2-18DE-1E11B0534250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1318295"/>
            <a:ext cx="12192000" cy="5539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  <a:buFontTx/>
              <a:buNone/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、公司簡介與次世代通訊投入背景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2075" algn="just">
              <a:lnSpc>
                <a:spcPct val="120000"/>
              </a:lnSpc>
              <a:defRPr/>
            </a:pP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說明提案單位之基本背景、核心技術或產品，以及投入次世代通訊或衛星通訊相關技術、解決方案或應用之背景與動機。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  <a:buFontTx/>
              <a:buNone/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、國際組織參與規劃</a:t>
            </a:r>
          </a:p>
          <a:p>
            <a:pPr marL="92075"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2.1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擬參與之國際組織或活動說明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2075"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2.2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參與方式或投入型態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2075"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2.3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參與內容與重點工作項目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92075"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2.4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國際組織或活動之參與時程與重要節點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、成果規劃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指標貢獻類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85725" algn="just">
              <a:lnSpc>
                <a:spcPct val="120000"/>
              </a:lnSpc>
              <a:defRPr/>
            </a:pP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提案單位如有申請指標貢獻類者，應就計畫期間內預期可產出之成果項目進行說明：成果項目之內容與性質、與國際組織參與之關聯性、預期完成時程與佐證方式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、預期效益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、執行期程規劃與查核點說明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、人力配置與執行團隊說明</a:t>
            </a:r>
            <a:endParaRPr lang="en-US" altLang="zh-TW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85725" algn="just">
              <a:lnSpc>
                <a:spcPct val="120000"/>
              </a:lnSpc>
              <a:defRPr/>
            </a:pP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人力配置及簡歷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若有與業界、學界或其他研究機構合作，請說明其簡歷背景、技術引進或委託研究之預計合作項目</a:t>
            </a:r>
            <a:r>
              <a:rPr lang="en-US" altLang="zh-TW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9F2835E-8CD0-8634-84DE-DF4DDC00A478}"/>
              </a:ext>
            </a:extLst>
          </p:cNvPr>
          <p:cNvSpPr txBox="1"/>
          <p:nvPr/>
        </p:nvSpPr>
        <p:spPr>
          <a:xfrm>
            <a:off x="0" y="209550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簡報大綱</a:t>
            </a:r>
          </a:p>
        </p:txBody>
      </p:sp>
    </p:spTree>
    <p:extLst>
      <p:ext uri="{BB962C8B-B14F-4D97-AF65-F5344CB8AC3E}">
        <p14:creationId xmlns:p14="http://schemas.microsoft.com/office/powerpoint/2010/main" val="756417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F431C-3AFF-B382-0258-E2086FEB1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41E850EF-443E-8DA6-22B3-38C02F14C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003" y="1772443"/>
            <a:ext cx="76327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公司名稱：</a:t>
            </a:r>
            <a:endParaRPr lang="zh-TW" altLang="en-US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創立日期：</a:t>
            </a:r>
            <a:endParaRPr lang="zh-TW" altLang="en-US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實收資本額：新台幣       仟元 </a:t>
            </a: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代表人：</a:t>
            </a: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營業項目：</a:t>
            </a:r>
            <a:r>
              <a:rPr kumimoji="1" lang="en-US" altLang="zh-TW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1" lang="zh-TW" altLang="en-US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簡述即可，下頁再行衍生說明</a:t>
            </a:r>
            <a:r>
              <a:rPr kumimoji="1" lang="en-US" altLang="zh-TW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營業額：</a:t>
            </a:r>
            <a:endParaRPr lang="en-US" altLang="zh-TW" sz="2400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360362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defRPr/>
            </a:pPr>
            <a:r>
              <a:rPr lang="zh-TW" altLang="en-US" sz="240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其他：</a:t>
            </a:r>
            <a:r>
              <a:rPr kumimoji="1" lang="en-US" altLang="zh-TW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kumimoji="1" lang="zh-TW" altLang="en-US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公司規模、員工數等基礎資訊</a:t>
            </a:r>
            <a:r>
              <a:rPr kumimoji="1" lang="en-US" altLang="zh-TW" dirty="0">
                <a:solidFill>
                  <a:srgbClr val="808080">
                    <a:lumMod val="75000"/>
                  </a:srgb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 fontAlgn="base">
              <a:lnSpc>
                <a:spcPct val="110000"/>
              </a:lnSpc>
              <a:spcBef>
                <a:spcPts val="400"/>
              </a:spcBef>
              <a:spcAft>
                <a:spcPct val="0"/>
              </a:spcAft>
              <a:buClr>
                <a:srgbClr val="FFFFFF"/>
              </a:buClr>
              <a:buFont typeface="Arial" charset="0"/>
              <a:buChar char="•"/>
              <a:defRPr/>
            </a:pPr>
            <a:endParaRPr lang="en-US" altLang="zh-TW" sz="2400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BA6E4114-6C08-D2F4-8870-C04A6C9D6778}"/>
              </a:ext>
            </a:extLst>
          </p:cNvPr>
          <p:cNvSpPr txBox="1"/>
          <p:nvPr/>
        </p:nvSpPr>
        <p:spPr>
          <a:xfrm>
            <a:off x="0" y="4798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1.1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公司基本資料</a:t>
            </a:r>
          </a:p>
        </p:txBody>
      </p:sp>
    </p:spTree>
    <p:extLst>
      <p:ext uri="{BB962C8B-B14F-4D97-AF65-F5344CB8AC3E}">
        <p14:creationId xmlns:p14="http://schemas.microsoft.com/office/powerpoint/2010/main" val="1668971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602FF-F37E-556B-C6B3-83385D956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89D2B53-CE81-9A6B-6FAB-FC83CA25EB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378" y="1772443"/>
            <a:ext cx="763270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包含公司核心技術、產品或服務等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9236AAFC-DEF8-2C78-93DB-71F473AE8880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1.2 </a:t>
            </a:r>
            <a:r>
              <a:rPr lang="zh-TW" altLang="en-US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業務簡介</a:t>
            </a:r>
            <a:endParaRPr kumimoji="0" lang="zh-TW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76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D28DB-6FEB-3C57-B6E4-16A819C18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969503F-92B7-B2C6-1815-5D6CBB4F840F}"/>
              </a:ext>
            </a:extLst>
          </p:cNvPr>
          <p:cNvSpPr txBox="1"/>
          <p:nvPr/>
        </p:nvSpPr>
        <p:spPr>
          <a:xfrm>
            <a:off x="0" y="127427"/>
            <a:ext cx="110013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1.3 </a:t>
            </a:r>
            <a:r>
              <a:rPr lang="zh-TW" altLang="en-US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投入</a:t>
            </a:r>
            <a:r>
              <a:rPr lang="en-US" altLang="zh-TW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6G</a:t>
            </a:r>
            <a:r>
              <a:rPr lang="zh-TW" altLang="en-US" sz="4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領域之相關研究規劃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816BE04-51CE-5FA4-276B-2B6C6B6F7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049" y="1429544"/>
            <a:ext cx="852487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簡述相關規劃，如觀測相關資訊，評估未來解決方案等。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05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F7622-61F2-9321-3172-73EA60ED4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7D493DB0-5A63-1461-112F-C6C68F80ACE0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2.1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擬參與之國際組織或活動說明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8223635-1110-6360-8C8B-2A2FAB646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924844"/>
            <a:ext cx="109537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說明計畫期間內預計參與之國際次世代通訊或衛星通訊相關組織、聯盟或重要國際活動，以及參與目的與技術領域，並概述相關參與所需之主要費用項目，如組織會費、會議報名費或實體會議參與之相關費用等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03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E5E30-2BB7-DDA0-4453-C5FAD3DBA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58E9554B-B69D-4AEB-6AD0-15C4F80BCD29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2.2 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國際組織參與規劃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56ECA6FE-CB84-F938-5DF6-6C0FD369A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924844"/>
            <a:ext cx="109537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說明參與方式，包括實體參與、線上參與或混合式參與，並簡要說明各方式之投入內容與規劃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8555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2806B0-F54C-D344-52EA-B22D4E506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F9F8B43D-741E-08A4-E915-919969D3F509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2.3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國際組織參與規劃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86EE065-F275-1F8F-FB8B-6829120F2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1924844"/>
            <a:ext cx="10953750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說明實際參與之技術議題、工作小組或研究項目，以及於相關會議或活動中之角色與投入重點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195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F2907-EC43-1CFD-02D7-E5D6900F0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DC0342B8-2C06-3B3B-32D4-9C23A2808848}"/>
              </a:ext>
            </a:extLst>
          </p:cNvPr>
          <p:cNvSpPr txBox="1"/>
          <p:nvPr/>
        </p:nvSpPr>
        <p:spPr>
          <a:xfrm>
            <a:off x="1" y="327452"/>
            <a:ext cx="1219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2.4</a:t>
            </a:r>
            <a:r>
              <a:rPr kumimoji="0" lang="zh-TW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國際組織或活動之參與時程與重要節點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259E656-77AD-5BA2-9FEB-09CC2B28F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1772443"/>
            <a:ext cx="942022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rIns="36000"/>
          <a:lstStyle/>
          <a:p>
            <a:pPr marL="342900" indent="-342900">
              <a:lnSpc>
                <a:spcPct val="110000"/>
              </a:lnSpc>
              <a:spcBef>
                <a:spcPts val="400"/>
              </a:spcBef>
              <a:buClr>
                <a:schemeClr val="bg1"/>
              </a:buClr>
              <a:buFont typeface="Arial" charset="0"/>
              <a:buChar char="•"/>
              <a:defRPr/>
            </a:pP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說明計畫期間內國際組織或活動之參與時程與重要節點。</a:t>
            </a:r>
            <a:r>
              <a:rPr lang="en-US" altLang="zh-TW" sz="2400" dirty="0">
                <a:solidFill>
                  <a:schemeClr val="bg2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kumimoji="0" lang="en-US" altLang="zh-TW" sz="2400" dirty="0">
              <a:solidFill>
                <a:schemeClr val="bg2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58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656</Words>
  <Application>Microsoft Office PowerPoint</Application>
  <PresentationFormat>寬螢幕</PresentationFormat>
  <Paragraphs>48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標楷體</vt:lpstr>
      <vt:lpstr>Aptos</vt:lpstr>
      <vt:lpstr>Aptos Display</vt:lpstr>
      <vt:lpstr>Arial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黃俊晏</dc:creator>
  <cp:lastModifiedBy>黃俊晏</cp:lastModifiedBy>
  <cp:revision>1</cp:revision>
  <dcterms:created xsi:type="dcterms:W3CDTF">2026-03-12T05:36:49Z</dcterms:created>
  <dcterms:modified xsi:type="dcterms:W3CDTF">2026-03-12T06:03:15Z</dcterms:modified>
</cp:coreProperties>
</file>