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9" r:id="rId2"/>
  </p:sldMasterIdLst>
  <p:notesMasterIdLst>
    <p:notesMasterId r:id="rId15"/>
  </p:notesMasterIdLst>
  <p:handoutMasterIdLst>
    <p:handoutMasterId r:id="rId16"/>
  </p:handoutMasterIdLst>
  <p:sldIdLst>
    <p:sldId id="261" r:id="rId3"/>
    <p:sldId id="257" r:id="rId4"/>
    <p:sldId id="262" r:id="rId5"/>
    <p:sldId id="273" r:id="rId6"/>
    <p:sldId id="274" r:id="rId7"/>
    <p:sldId id="276" r:id="rId8"/>
    <p:sldId id="277" r:id="rId9"/>
    <p:sldId id="278" r:id="rId10"/>
    <p:sldId id="282" r:id="rId11"/>
    <p:sldId id="279" r:id="rId12"/>
    <p:sldId id="280" r:id="rId13"/>
    <p:sldId id="281" r:id="rId14"/>
  </p:sldIdLst>
  <p:sldSz cx="9144000" cy="6858000" type="screen4x3"/>
  <p:notesSz cx="6735763" cy="98663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66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6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72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E2574C8-7261-40B2-A57C-873F5D6B5C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1D8F21A-3B4A-4A9B-AED4-BE7213FCF6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A7F9A-2359-4CF0-9B48-241250E4F553}" type="datetimeFigureOut">
              <a:rPr lang="zh-TW" altLang="en-US" smtClean="0"/>
              <a:t>2025/3/7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17E82D5-256C-4A39-932D-BC74A26A03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88587E7-65E3-4A82-97AA-89C1F6F36A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B5AE4-AD0D-40AD-9AF1-72AE51B10F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839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B0D6E7-E339-4318-AAFF-5D38C0E4C299}" type="datetimeFigureOut">
              <a:rPr lang="zh-TW" altLang="en-US"/>
              <a:pPr>
                <a:defRPr/>
              </a:pPr>
              <a:t>2025/3/7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56E6969-667C-436C-BA23-88318BA0D7C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142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TW" altLang="en-US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0E179D-9615-43FC-813D-1B4C34A719E3}" type="slidenum">
              <a:rPr lang="zh-TW" altLang="en-US" smtClean="0">
                <a:solidFill>
                  <a:srgbClr val="000000"/>
                </a:solidFill>
                <a:latin typeface="Arial" pitchFamily="34" charset="0"/>
              </a:rPr>
              <a:pPr/>
              <a:t>1</a:t>
            </a:fld>
            <a:endParaRPr lang="en-US" altLang="zh-TW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126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/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9CB030-7817-49DF-A22F-861F74BF4579}" type="slidenum">
              <a:rPr lang="zh-TW" altLang="en-US" smtClean="0">
                <a:latin typeface="Arial" pitchFamily="34" charset="0"/>
              </a:rPr>
              <a:pPr/>
              <a:t>2</a:t>
            </a:fld>
            <a:endParaRPr lang="zh-TW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57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B2AD6-FADD-4FA8-A3D9-69449883C6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3768" y="-22225"/>
            <a:ext cx="6660232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5537D-3F73-4FDE-B3DA-4724228A32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C7C23-7F96-4252-937C-68AF75C01C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25AA7CA-189D-4E8A-8798-31B0D0411C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32" y="249646"/>
            <a:ext cx="1951768" cy="576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9752" y="-22225"/>
            <a:ext cx="6804248" cy="114300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B8EA-4347-412F-920D-CDD0E24752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7E305-00D7-4653-914B-2ED6F3D307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3768" y="-22225"/>
            <a:ext cx="6660232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6302E-461D-483C-8370-10F994BA73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3768" y="-22225"/>
            <a:ext cx="666023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E5592-FDEC-4C9F-82EF-DFB05A8F8E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3768" y="-22225"/>
            <a:ext cx="6660232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DAE81-7C09-4C2A-A7D1-29969DCE13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F3F98-6517-4B0A-8204-3FBCC2F821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DA74B-6AFA-4979-81E6-EFD4D3FF594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D17FE-9107-43AA-AF8A-1377ECB6A1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222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1876587-C494-4E1C-968E-DF6BCCCB52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6778625"/>
            <a:ext cx="9144000" cy="793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6A63CB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>
              <a:latin typeface="Arial" charset="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6ED87D54-8521-4DF4-9116-994D6F6AFD8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32" y="249646"/>
            <a:ext cx="1951768" cy="576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098925" y="6537325"/>
            <a:ext cx="982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 latinLnBrk="1">
              <a:defRPr kumimoji="0" sz="1000">
                <a:solidFill>
                  <a:srgbClr val="000000"/>
                </a:solidFill>
                <a:latin typeface="Times New Roman" pitchFamily="18" charset="0"/>
                <a:ea typeface="Gulim" pitchFamily="34" charset="-127"/>
              </a:defRPr>
            </a:lvl1pPr>
          </a:lstStyle>
          <a:p>
            <a:pPr>
              <a:defRPr/>
            </a:pPr>
            <a:fld id="{92FF8199-DD19-409E-AE54-F7F67FF6AA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258" name="Rectangle 18"/>
          <p:cNvSpPr>
            <a:spLocks noChangeArrowheads="1"/>
          </p:cNvSpPr>
          <p:nvPr userDrawn="1"/>
        </p:nvSpPr>
        <p:spPr bwMode="auto">
          <a:xfrm>
            <a:off x="0" y="6778625"/>
            <a:ext cx="9144000" cy="79375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6A63CB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atinLnBrk="1">
              <a:defRPr/>
            </a:pPr>
            <a:endParaRPr lang="zh-TW" altLang="en-US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29687343-3EC5-4C1C-8077-790AAB8CE71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32" y="249646"/>
            <a:ext cx="1951768" cy="576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標楷體" pitchFamily="65" charset="-120"/>
          <a:ea typeface="標楷體" pitchFamily="65" charset="-12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£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£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50825" y="1095375"/>
            <a:ext cx="8642350" cy="14700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140000"/>
              </a:lnSpc>
              <a:defRPr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經濟部產業發展署</a:t>
            </a:r>
            <a:b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國際通訊組織參與支持機制提案簡報</a:t>
            </a:r>
            <a:b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altLang="zh-TW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3716338" y="5445125"/>
            <a:ext cx="226344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dirty="0">
                <a:solidFill>
                  <a:srgbClr val="000000"/>
                </a:solidFill>
                <a:latin typeface="+mj-lt"/>
                <a:ea typeface="標楷體" pitchFamily="65" charset="-120"/>
              </a:rPr>
              <a:t>提案報告人：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○○○</a:t>
            </a: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593850" y="3522663"/>
            <a:ext cx="2494273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專案名稱：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○○○○○</a:t>
            </a:r>
            <a:endParaRPr lang="zh-TW" altLang="en-US" dirty="0">
              <a:solidFill>
                <a:srgbClr val="011C5F"/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1585913" y="4113213"/>
            <a:ext cx="618759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執行期間：自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年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月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日 至 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年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月</a:t>
            </a:r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日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2195513" y="4843463"/>
            <a:ext cx="4891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n-US" altLang="zh-TW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○○○○○</a:t>
            </a:r>
            <a:r>
              <a:rPr lang="zh-TW" altLang="en-US" sz="2400" dirty="0">
                <a:solidFill>
                  <a:srgbClr val="011C5F"/>
                </a:solidFill>
                <a:latin typeface="+mj-lt"/>
                <a:ea typeface="標楷體" pitchFamily="65" charset="-120"/>
              </a:rPr>
              <a:t>股份有限公司</a:t>
            </a: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3186113" y="6021388"/>
            <a:ext cx="3533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>
                <a:solidFill>
                  <a:srgbClr val="000000"/>
                </a:solidFill>
                <a:latin typeface="+mj-lt"/>
                <a:ea typeface="標楷體" pitchFamily="65" charset="-120"/>
              </a:rPr>
              <a:t>中華民國 </a:t>
            </a:r>
            <a:r>
              <a:rPr lang="en-US" altLang="zh-TW">
                <a:solidFill>
                  <a:srgbClr val="011C5F"/>
                </a:solidFill>
                <a:latin typeface="+mj-lt"/>
                <a:ea typeface="標楷體" pitchFamily="65" charset="-120"/>
              </a:rPr>
              <a:t>○○○</a:t>
            </a:r>
            <a:r>
              <a:rPr lang="zh-TW" altLang="en-US">
                <a:solidFill>
                  <a:srgbClr val="000000"/>
                </a:solidFill>
                <a:latin typeface="+mj-lt"/>
                <a:ea typeface="標楷體" pitchFamily="65" charset="-120"/>
              </a:rPr>
              <a:t>年</a:t>
            </a:r>
            <a:r>
              <a:rPr lang="en-US" altLang="zh-TW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>
                <a:solidFill>
                  <a:srgbClr val="000000"/>
                </a:solidFill>
                <a:latin typeface="+mj-lt"/>
                <a:ea typeface="標楷體" pitchFamily="65" charset="-120"/>
              </a:rPr>
              <a:t>月</a:t>
            </a:r>
            <a:r>
              <a:rPr lang="en-US" altLang="zh-TW">
                <a:solidFill>
                  <a:srgbClr val="011C5F"/>
                </a:solidFill>
                <a:latin typeface="+mj-lt"/>
                <a:ea typeface="標楷體" pitchFamily="65" charset="-120"/>
              </a:rPr>
              <a:t>○○</a:t>
            </a:r>
            <a:r>
              <a:rPr lang="zh-TW" altLang="en-US">
                <a:solidFill>
                  <a:srgbClr val="000000"/>
                </a:solidFill>
                <a:latin typeface="+mj-lt"/>
                <a:ea typeface="標楷體" pitchFamily="65" charset="-120"/>
              </a:rPr>
              <a:t>日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B329AE0-82D9-43C9-B316-B2CC887897DA}"/>
              </a:ext>
            </a:extLst>
          </p:cNvPr>
          <p:cNvSpPr txBox="1"/>
          <p:nvPr/>
        </p:nvSpPr>
        <p:spPr>
          <a:xfrm>
            <a:off x="4679708" y="3021912"/>
            <a:ext cx="3960440" cy="646331"/>
          </a:xfrm>
          <a:prstGeom prst="rect">
            <a:avLst/>
          </a:prstGeom>
          <a:solidFill>
            <a:schemeClr val="tx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+mj-ea"/>
                <a:ea typeface="+mj-ea"/>
              </a:rPr>
              <a:t>申請</a:t>
            </a: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【</a:t>
            </a:r>
            <a:r>
              <a:rPr lang="zh-TW" altLang="en-US" b="1" dirty="0">
                <a:solidFill>
                  <a:srgbClr val="FF0000"/>
                </a:solidFill>
                <a:latin typeface="+mj-ea"/>
                <a:ea typeface="+mj-ea"/>
              </a:rPr>
              <a:t>指標貢獻類</a:t>
            </a: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】</a:t>
            </a:r>
            <a:r>
              <a:rPr lang="zh-TW" altLang="en-US" b="1" dirty="0">
                <a:solidFill>
                  <a:srgbClr val="FF0000"/>
                </a:solidFill>
                <a:latin typeface="+mj-ea"/>
                <a:ea typeface="+mj-ea"/>
              </a:rPr>
              <a:t>須提供提案簡報，</a:t>
            </a: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【</a:t>
            </a:r>
            <a:r>
              <a:rPr lang="zh-TW" altLang="en-US" b="1" dirty="0">
                <a:solidFill>
                  <a:srgbClr val="FF0000"/>
                </a:solidFill>
                <a:latin typeface="+mj-ea"/>
                <a:ea typeface="+mj-ea"/>
              </a:rPr>
              <a:t>技術觀測類</a:t>
            </a:r>
            <a:r>
              <a:rPr lang="en-US" altLang="zh-TW" b="1" dirty="0">
                <a:solidFill>
                  <a:srgbClr val="FF0000"/>
                </a:solidFill>
                <a:latin typeface="+mj-ea"/>
                <a:ea typeface="+mj-ea"/>
              </a:rPr>
              <a:t>】</a:t>
            </a:r>
            <a:r>
              <a:rPr lang="zh-TW" altLang="en-US" b="1" dirty="0">
                <a:solidFill>
                  <a:srgbClr val="FF0000"/>
                </a:solidFill>
                <a:latin typeface="+mj-ea"/>
                <a:ea typeface="+mj-ea"/>
              </a:rPr>
              <a:t>者免附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124744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預期查核點規劃，如某時間點完成幾趟次會議、回饋指標查核點規劃等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0" lang="en-US" altLang="zh-TW" sz="2400" dirty="0">
              <a:solidFill>
                <a:schemeClr val="bg2">
                  <a:lumMod val="75000"/>
                </a:schemeClr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3228FBF-3664-4EBE-BC5A-89171510B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B8004E22-A17E-4023-A394-158D9646D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16632"/>
            <a:ext cx="5400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4.1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 專案管控規劃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-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執行進度規劃及查核點說明</a:t>
            </a:r>
            <a:endParaRPr lang="zh-TW" altLang="en-US" sz="2800" b="1" kern="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8470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124744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請詳述入會費或註冊費預估費用、會議參與趟次、形式與差旅估算等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0" lang="en-US" altLang="zh-TW" sz="2400" dirty="0">
              <a:solidFill>
                <a:schemeClr val="bg2">
                  <a:lumMod val="75000"/>
                </a:schemeClr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AE17C2B-E5B6-4AA2-9869-FD9C8CD6E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CAC5EF49-CABA-4553-8AC0-F25C8C140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16632"/>
            <a:ext cx="432048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4.2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 投入經費預估與說明</a:t>
            </a:r>
            <a:endParaRPr lang="zh-TW" altLang="en-US" sz="2800" b="1" kern="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5422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124744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若有業界、學界及研究機構專家等合作方案者，請說明合作對象簡歷及合作項目或委託項目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85BDF71-4A4D-46BD-833F-98D12E87B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691A88C0-A553-417E-9191-2A46ADD3D7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16632"/>
            <a:ext cx="432048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4.3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 人力配置及簡歷</a:t>
            </a:r>
            <a:endParaRPr lang="zh-TW" altLang="en-US" sz="2800" b="1" kern="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679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pPr eaLnBrk="1" hangingPunct="1"/>
            <a:r>
              <a:rPr lang="zh-TW" altLang="en-US" sz="3600" b="1" dirty="0">
                <a:latin typeface="Times New Roman" pitchFamily="18" charset="0"/>
                <a:ea typeface="標楷體" pitchFamily="65" charset="-120"/>
              </a:rPr>
              <a:t>簡報大綱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97104" y="908720"/>
            <a:ext cx="8489696" cy="574074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1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、公司簡介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92075" indent="0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1.1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 公司基本資料</a:t>
            </a: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marL="92075" indent="0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1.2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 業務簡介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包含公司核心技術、產品或服務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92075" indent="0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1.3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 未來投入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6G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領域之相關研究規劃</a:t>
            </a: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marL="173037" indent="0" eaLnBrk="1" hangingPunct="1">
              <a:lnSpc>
                <a:spcPct val="80000"/>
              </a:lnSpc>
              <a:buNone/>
              <a:defRPr/>
            </a:pP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2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、國際組織參與規劃</a:t>
            </a:r>
          </a:p>
          <a:p>
            <a:pPr marL="92075" indent="0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2.1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 國際組織特性說明</a:t>
            </a: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marL="92075" indent="0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2.2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 國際組織參與規劃與投入程度</a:t>
            </a: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marL="173037" indent="0" eaLnBrk="1" hangingPunct="1">
              <a:lnSpc>
                <a:spcPct val="80000"/>
              </a:lnSpc>
              <a:buNone/>
              <a:defRPr/>
            </a:pP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3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、預期效益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447675" indent="-447675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  3.1 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依國際組織及提案性質列出於提案計畫時程內之具體技術貢獻成果</a:t>
            </a: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  3.2 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對提案公司或國內產業發展影響、產業回饋或潛在價值</a:t>
            </a: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4</a:t>
            </a: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、專案管控規劃</a:t>
            </a:r>
            <a:endParaRPr lang="en-US" altLang="zh-TW" sz="2000" dirty="0">
              <a:latin typeface="Times New Roman" pitchFamily="18" charset="0"/>
              <a:ea typeface="標楷體" pitchFamily="65" charset="-120"/>
            </a:endParaRPr>
          </a:p>
          <a:p>
            <a:pPr marL="92075" indent="0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4.1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 執行進度規劃及查核點說明</a:t>
            </a:r>
            <a:endParaRPr lang="en-US" altLang="zh-TW" sz="1800" dirty="0">
              <a:latin typeface="Times New Roman" pitchFamily="18" charset="0"/>
              <a:ea typeface="標楷體" pitchFamily="65" charset="-120"/>
            </a:endParaRPr>
          </a:p>
          <a:p>
            <a:pPr marL="534988" indent="-442913" eaLnBrk="1" hangingPunct="1">
              <a:lnSpc>
                <a:spcPts val="25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4.2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 投入經費預估與說明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請詳述入會費或註冊費預估費用、實體會議參與趟次、形式與差旅估算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447675" indent="-355600" eaLnBrk="1" hangingPunct="1">
              <a:lnSpc>
                <a:spcPct val="80000"/>
              </a:lnSpc>
              <a:buNone/>
              <a:defRPr/>
            </a:pP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4.3 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人力配置及簡歷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1800" dirty="0">
                <a:latin typeface="Times New Roman" pitchFamily="18" charset="0"/>
                <a:ea typeface="標楷體" pitchFamily="65" charset="-120"/>
              </a:rPr>
              <a:t>若有與業界、學界或其他研究機構合作，請說明其簡歷背景、技術引進或委託研究之預計合作項目</a:t>
            </a:r>
            <a:r>
              <a:rPr lang="en-US" altLang="zh-TW" sz="1800" dirty="0"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2775A308-3247-4959-9A82-3678199A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FB8EA-4347-412F-920D-CDD0E2475204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公司名稱：</a:t>
            </a:r>
            <a:endParaRPr kumimoji="0" lang="zh-TW" altLang="en-US" sz="2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創立日期：</a:t>
            </a:r>
            <a:endParaRPr kumimoji="0" lang="zh-TW" altLang="en-US" sz="2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實收資本額：新台幣       仟元 </a:t>
            </a: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代表人：</a:t>
            </a:r>
            <a:endParaRPr kumimoji="0" lang="en-US" altLang="zh-TW" sz="2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營業項目：</a:t>
            </a:r>
            <a:r>
              <a:rPr lang="en-US" altLang="zh-TW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簡述即可，下頁再行衍生說明</a:t>
            </a:r>
            <a:r>
              <a:rPr lang="en-US" altLang="zh-TW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0" lang="en-US" altLang="zh-TW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營業額：</a:t>
            </a:r>
            <a:endParaRPr kumimoji="0" lang="en-US" altLang="zh-TW" sz="2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360362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其他：</a:t>
            </a:r>
            <a:r>
              <a:rPr lang="en-US" altLang="zh-TW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公司規模、員工數等基礎資訊</a:t>
            </a:r>
            <a:r>
              <a:rPr lang="en-US" altLang="zh-TW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endParaRPr kumimoji="0" lang="en-US" altLang="zh-TW" sz="2400" dirty="0">
              <a:solidFill>
                <a:srgbClr val="0000FF"/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Rectangle 30"/>
          <p:cNvSpPr>
            <a:spLocks noGrp="1" noChangeArrowheads="1"/>
          </p:cNvSpPr>
          <p:nvPr>
            <p:ph type="title"/>
          </p:nvPr>
        </p:nvSpPr>
        <p:spPr>
          <a:xfrm>
            <a:off x="2987824" y="116632"/>
            <a:ext cx="3024336" cy="850900"/>
          </a:xfrm>
        </p:spPr>
        <p:txBody>
          <a:bodyPr anchor="ctr"/>
          <a:lstStyle/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1.1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 公司基本資料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C7902BD3-954C-4FA9-AB9D-023AA3BF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528" y="1340768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包含公司核心技術、產品或服務等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0" lang="en-US" altLang="zh-TW" sz="2400" dirty="0">
              <a:solidFill>
                <a:schemeClr val="bg2">
                  <a:lumMod val="75000"/>
                </a:schemeClr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DE07B7D-8C68-458C-8BFA-DD2214588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00770C67-5946-4C44-9B17-C0112BAB9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16632"/>
            <a:ext cx="302433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kern="0" dirty="0">
                <a:latin typeface="Times New Roman" pitchFamily="18" charset="0"/>
                <a:ea typeface="標楷體" pitchFamily="65" charset="-120"/>
              </a:rPr>
              <a:t>1.2</a:t>
            </a:r>
            <a:r>
              <a:rPr lang="zh-TW" altLang="en-US" sz="2800" b="1" kern="0" dirty="0">
                <a:latin typeface="Times New Roman" pitchFamily="18" charset="0"/>
                <a:ea typeface="標楷體" pitchFamily="65" charset="-120"/>
              </a:rPr>
              <a:t> 業務簡介</a:t>
            </a:r>
          </a:p>
        </p:txBody>
      </p:sp>
    </p:spTree>
    <p:extLst>
      <p:ext uri="{BB962C8B-B14F-4D97-AF65-F5344CB8AC3E}">
        <p14:creationId xmlns:p14="http://schemas.microsoft.com/office/powerpoint/2010/main" val="2040976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124744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簡述相關規劃，如觀測相關資訊，評估未來解決方案等。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0" lang="en-US" altLang="zh-TW" sz="2400" dirty="0">
              <a:solidFill>
                <a:schemeClr val="bg2">
                  <a:lumMod val="75000"/>
                </a:schemeClr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FDF0A6C-054F-4878-A95C-F5DAB1F54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6" name="Rectangle 30">
            <a:extLst>
              <a:ext uri="{FF2B5EF4-FFF2-40B4-BE49-F238E27FC236}">
                <a16:creationId xmlns:a16="http://schemas.microsoft.com/office/drawing/2014/main" id="{F28ACB7D-B51E-419C-8091-A90EFCB27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776" y="116632"/>
            <a:ext cx="5832648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kern="0" dirty="0">
                <a:latin typeface="Times New Roman" pitchFamily="18" charset="0"/>
                <a:ea typeface="標楷體" pitchFamily="65" charset="-120"/>
              </a:rPr>
              <a:t>1.3</a:t>
            </a:r>
            <a:r>
              <a:rPr lang="zh-TW" altLang="en-US" sz="2800" b="1" kern="0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未來投入</a:t>
            </a: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6G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領域之相關研究規劃</a:t>
            </a:r>
            <a:endParaRPr lang="zh-TW" altLang="en-US" sz="2800" b="1" kern="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0288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124744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欲投入參與之國際組織名稱、屬性、組成等資訊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0" lang="en-US" altLang="zh-TW" sz="2400" dirty="0">
              <a:solidFill>
                <a:schemeClr val="bg2">
                  <a:lumMod val="75000"/>
                </a:schemeClr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04991B2-0E93-4DF1-A094-F0841D6A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656142BA-25E5-444F-A475-FCF4A8ED8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16632"/>
            <a:ext cx="3672408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2.1 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國際組織特性說明</a:t>
            </a:r>
            <a:endParaRPr lang="zh-TW" altLang="en-US" sz="2800" b="1" kern="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759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124744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欲參與之國際組織會議組別、趟次、形式等及參與之投入程度或過往參與成果等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endParaRPr kumimoji="0" lang="en-US" altLang="zh-TW" sz="2400" dirty="0">
              <a:solidFill>
                <a:schemeClr val="bg2">
                  <a:lumMod val="75000"/>
                </a:schemeClr>
              </a:solidFill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4C31770-E14D-498E-914B-2E407302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82426AD4-CB35-4264-BCB2-AC4915784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7824" y="116632"/>
            <a:ext cx="3672408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2.2 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國際組織參與規劃</a:t>
            </a:r>
            <a:endParaRPr lang="zh-TW" altLang="en-US" sz="2800" b="1" kern="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60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251520" y="1268760"/>
            <a:ext cx="784855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268287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技術提案</a:t>
            </a:r>
            <a:r>
              <a:rPr kumimoji="0"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、與廠商合作等，對我國產業能見度、未來展望具價值之預期具體達成之成果規劃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D8905D8-4D52-4F65-93AD-C41F6C8F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AC93F4B0-F117-4A4A-81A5-89D26BC8A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92" y="136525"/>
            <a:ext cx="615617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3.1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 依國際組織及提案性質列出於提案計畫時程內之具體技術貢獻成果</a:t>
            </a:r>
            <a:endParaRPr lang="zh-TW" altLang="en-US" sz="2800" b="1" kern="0" dirty="0">
              <a:latin typeface="Times New Roman" pitchFamily="18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3872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 txBox="1">
            <a:spLocks noChangeArrowheads="1"/>
          </p:cNvSpPr>
          <p:nvPr/>
        </p:nvSpPr>
        <p:spPr bwMode="auto">
          <a:xfrm>
            <a:off x="323850" y="1124744"/>
            <a:ext cx="7632700" cy="331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未來成果擴散回饋之構想規劃</a:t>
            </a:r>
            <a:r>
              <a:rPr lang="en-US" altLang="zh-TW" sz="2400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endParaRPr kumimoji="0" lang="en-US" altLang="zh-TW" sz="2400" dirty="0">
              <a:solidFill>
                <a:schemeClr val="bg2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3D8905D8-4D52-4F65-93AD-C41F6C8F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0DAE81-7C09-4C2A-A7D1-29969DCE133B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5" name="Rectangle 30">
            <a:extLst>
              <a:ext uri="{FF2B5EF4-FFF2-40B4-BE49-F238E27FC236}">
                <a16:creationId xmlns:a16="http://schemas.microsoft.com/office/drawing/2014/main" id="{AC93F4B0-F117-4A4A-81A5-89D26BC8A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92" y="136525"/>
            <a:ext cx="6156176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l" latinLnBrk="1">
              <a:lnSpc>
                <a:spcPct val="90000"/>
              </a:lnSpc>
              <a:defRPr/>
            </a:pPr>
            <a:r>
              <a:rPr lang="en-US" altLang="zh-TW" sz="2800" b="1" dirty="0">
                <a:latin typeface="Times New Roman" pitchFamily="18" charset="0"/>
                <a:ea typeface="標楷體" pitchFamily="65" charset="-120"/>
              </a:rPr>
              <a:t>3.2</a:t>
            </a:r>
            <a:r>
              <a:rPr lang="zh-TW" altLang="en-US" sz="2800" b="1" dirty="0">
                <a:latin typeface="Times New Roman" pitchFamily="18" charset="0"/>
                <a:ea typeface="標楷體" pitchFamily="65" charset="-120"/>
              </a:rPr>
              <a:t> 對提案公司或國內產業發展影響、產業回饋或潛在價值</a:t>
            </a:r>
          </a:p>
        </p:txBody>
      </p:sp>
    </p:spTree>
    <p:extLst>
      <p:ext uri="{BB962C8B-B14F-4D97-AF65-F5344CB8AC3E}">
        <p14:creationId xmlns:p14="http://schemas.microsoft.com/office/powerpoint/2010/main" val="4112739116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기본 디자인">
  <a:themeElements>
    <a:clrScheme name="1_기본 디자인 3">
      <a:dk1>
        <a:srgbClr val="000000"/>
      </a:dk1>
      <a:lt1>
        <a:srgbClr val="FFFFFF"/>
      </a:lt1>
      <a:dk2>
        <a:srgbClr val="FFFFFF"/>
      </a:dk2>
      <a:lt2>
        <a:srgbClr val="4D4D4D"/>
      </a:lt2>
      <a:accent1>
        <a:srgbClr val="7067AF"/>
      </a:accent1>
      <a:accent2>
        <a:srgbClr val="99CCFF"/>
      </a:accent2>
      <a:accent3>
        <a:srgbClr val="FFFFFF"/>
      </a:accent3>
      <a:accent4>
        <a:srgbClr val="000000"/>
      </a:accent4>
      <a:accent5>
        <a:srgbClr val="BBB8D4"/>
      </a:accent5>
      <a:accent6>
        <a:srgbClr val="8AB9E7"/>
      </a:accent6>
      <a:hlink>
        <a:srgbClr val="CCCCFF"/>
      </a:hlink>
      <a:folHlink>
        <a:srgbClr val="C68DFF"/>
      </a:folHlink>
    </a:clrScheme>
    <a:fontScheme name="1_기본 디자인">
      <a:majorFont>
        <a:latin typeface="標楷體"/>
        <a:ea typeface="標楷體"/>
        <a:cs typeface=""/>
      </a:majorFont>
      <a:minorFont>
        <a:latin typeface="標楷體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FFFFCC"/>
        </a:dk2>
        <a:lt2>
          <a:srgbClr val="5F5F5F"/>
        </a:lt2>
        <a:accent1>
          <a:srgbClr val="5A9E65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B5CCB8"/>
        </a:accent5>
        <a:accent6>
          <a:srgbClr val="B9B900"/>
        </a:accent6>
        <a:hlink>
          <a:srgbClr val="DB8647"/>
        </a:hlink>
        <a:folHlink>
          <a:srgbClr val="90B7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7067A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BBB8D4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FEE9DE"/>
        </a:dk2>
        <a:lt2>
          <a:srgbClr val="777777"/>
        </a:lt2>
        <a:accent1>
          <a:srgbClr val="6D5484"/>
        </a:accent1>
        <a:accent2>
          <a:srgbClr val="D88EC6"/>
        </a:accent2>
        <a:accent3>
          <a:srgbClr val="FFFFFF"/>
        </a:accent3>
        <a:accent4>
          <a:srgbClr val="000000"/>
        </a:accent4>
        <a:accent5>
          <a:srgbClr val="BAB3C2"/>
        </a:accent5>
        <a:accent6>
          <a:srgbClr val="C480B3"/>
        </a:accent6>
        <a:hlink>
          <a:srgbClr val="EA8484"/>
        </a:hlink>
        <a:folHlink>
          <a:srgbClr val="8BCF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550</Words>
  <Application>Microsoft Office PowerPoint</Application>
  <PresentationFormat>如螢幕大小 (4:3)</PresentationFormat>
  <Paragraphs>64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12</vt:i4>
      </vt:variant>
    </vt:vector>
  </HeadingPairs>
  <TitlesOfParts>
    <vt:vector size="21" baseType="lpstr">
      <vt:lpstr>Gulim</vt:lpstr>
      <vt:lpstr>新細明體</vt:lpstr>
      <vt:lpstr>標楷體</vt:lpstr>
      <vt:lpstr>Arial</vt:lpstr>
      <vt:lpstr>Calibri</vt:lpstr>
      <vt:lpstr>Times New Roman</vt:lpstr>
      <vt:lpstr>Wingdings</vt:lpstr>
      <vt:lpstr>預設簡報設計</vt:lpstr>
      <vt:lpstr>3_기본 디자인</vt:lpstr>
      <vt:lpstr>經濟部產業發展署 國際通訊組織參與支持機制提案簡報 </vt:lpstr>
      <vt:lpstr>簡報大綱</vt:lpstr>
      <vt:lpstr>1.1 公司基本資料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III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黃俊晏</cp:lastModifiedBy>
  <cp:revision>132</cp:revision>
  <cp:lastPrinted>2016-01-21T03:45:37Z</cp:lastPrinted>
  <dcterms:created xsi:type="dcterms:W3CDTF">2009-08-03T03:41:00Z</dcterms:created>
  <dcterms:modified xsi:type="dcterms:W3CDTF">2025-03-07T02:45:38Z</dcterms:modified>
</cp:coreProperties>
</file>